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Default Extension="vml" ContentType="application/vnd.openxmlformats-officedocument.vmlDrawing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4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B4B6485-3FEF-4F8A-B272-E3744FBA9751}" type="datetimeFigureOut">
              <a:rPr lang="en-US" smtClean="0"/>
              <a:t>5/20/2012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E775E97-C484-4604-AEAB-DC7B44FABF73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AD3BB82-FC4C-40F6-B2B4-59FB8AF7DF5F}" type="slidenum">
              <a:rPr lang="en-US"/>
              <a:pPr/>
              <a:t>2</a:t>
            </a:fld>
            <a:endParaRPr lang="en-US"/>
          </a:p>
        </p:txBody>
      </p:sp>
      <p:sp>
        <p:nvSpPr>
          <p:cNvPr id="105474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54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A6EB3B5-D75C-49BF-AEAD-795A396C8F8F}" type="slidenum">
              <a:rPr lang="en-US"/>
              <a:pPr/>
              <a:t>15</a:t>
            </a:fld>
            <a:endParaRPr lang="en-US"/>
          </a:p>
        </p:txBody>
      </p:sp>
      <p:sp>
        <p:nvSpPr>
          <p:cNvPr id="112642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E64AC3F-7D8E-4E56-9C5F-13D36401E22A}" type="slidenum">
              <a:rPr lang="en-US"/>
              <a:pPr/>
              <a:t>18</a:t>
            </a:fld>
            <a:endParaRPr lang="en-US"/>
          </a:p>
        </p:txBody>
      </p:sp>
      <p:sp>
        <p:nvSpPr>
          <p:cNvPr id="113666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36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91D8386-E1ED-49DD-A055-8230A945D9E4}" type="slidenum">
              <a:rPr lang="en-US"/>
              <a:pPr/>
              <a:t>19</a:t>
            </a:fld>
            <a:endParaRPr lang="en-US"/>
          </a:p>
        </p:txBody>
      </p:sp>
      <p:sp>
        <p:nvSpPr>
          <p:cNvPr id="114690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46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CC18636-57D2-4CE7-878C-3C5069400EC2}" type="slidenum">
              <a:rPr lang="en-US"/>
              <a:pPr/>
              <a:t>20</a:t>
            </a:fld>
            <a:endParaRPr lang="en-US"/>
          </a:p>
        </p:txBody>
      </p:sp>
      <p:sp>
        <p:nvSpPr>
          <p:cNvPr id="115714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57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DA22042-8191-405B-986E-C197398636ED}" type="slidenum">
              <a:rPr lang="en-US"/>
              <a:pPr/>
              <a:t>21</a:t>
            </a:fld>
            <a:endParaRPr lang="en-US"/>
          </a:p>
        </p:txBody>
      </p:sp>
      <p:sp>
        <p:nvSpPr>
          <p:cNvPr id="116738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67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68CA3BC-B3F6-4FB6-ABB5-BFFF1BEC59F4}" type="slidenum">
              <a:rPr lang="en-US"/>
              <a:pPr/>
              <a:t>3</a:t>
            </a:fld>
            <a:endParaRPr lang="en-US"/>
          </a:p>
        </p:txBody>
      </p:sp>
      <p:sp>
        <p:nvSpPr>
          <p:cNvPr id="106498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64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8427A98-72F4-4201-BD70-96C8CCD4529A}" type="slidenum">
              <a:rPr lang="en-US"/>
              <a:pPr/>
              <a:t>4</a:t>
            </a:fld>
            <a:endParaRPr lang="en-US"/>
          </a:p>
        </p:txBody>
      </p:sp>
      <p:sp>
        <p:nvSpPr>
          <p:cNvPr id="107522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75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0DB3F3D-93C9-4D34-9637-03F2153C97FB}" type="slidenum">
              <a:rPr lang="en-US"/>
              <a:pPr/>
              <a:t>5</a:t>
            </a:fld>
            <a:endParaRPr lang="en-US"/>
          </a:p>
        </p:txBody>
      </p:sp>
      <p:sp>
        <p:nvSpPr>
          <p:cNvPr id="108546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85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B68893B-5441-4311-A7E8-2A85A91864BF}" type="slidenum">
              <a:rPr lang="en-US"/>
              <a:pPr/>
              <a:t>6</a:t>
            </a:fld>
            <a:endParaRPr lang="en-US"/>
          </a:p>
        </p:txBody>
      </p:sp>
      <p:sp>
        <p:nvSpPr>
          <p:cNvPr id="109570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95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6042319-C410-4950-9AEE-50E9A59BEFBF}" type="slidenum">
              <a:rPr lang="en-US"/>
              <a:pPr/>
              <a:t>7</a:t>
            </a:fld>
            <a:endParaRPr lang="en-US"/>
          </a:p>
        </p:txBody>
      </p:sp>
      <p:sp>
        <p:nvSpPr>
          <p:cNvPr id="110594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05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55FBD59-ECBE-49D9-9A7B-7852039A0905}" type="slidenum">
              <a:rPr lang="en-US"/>
              <a:pPr/>
              <a:t>10</a:t>
            </a:fld>
            <a:endParaRPr lang="en-US"/>
          </a:p>
        </p:txBody>
      </p:sp>
      <p:sp>
        <p:nvSpPr>
          <p:cNvPr id="47106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71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484B579-830E-437D-A1F9-7CD8F5515113}" type="slidenum">
              <a:rPr lang="en-US"/>
              <a:pPr/>
              <a:t>11</a:t>
            </a:fld>
            <a:endParaRPr lang="en-US"/>
          </a:p>
        </p:txBody>
      </p:sp>
      <p:sp>
        <p:nvSpPr>
          <p:cNvPr id="49154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91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6A2D3DF-D129-42B6-BE32-96ECC7689489}" type="slidenum">
              <a:rPr lang="en-US"/>
              <a:pPr/>
              <a:t>12</a:t>
            </a:fld>
            <a:endParaRPr lang="en-US"/>
          </a:p>
        </p:txBody>
      </p:sp>
      <p:sp>
        <p:nvSpPr>
          <p:cNvPr id="111618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16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D01FBB-0395-4658-97D1-A3C012DA04AF}" type="datetimeFigureOut">
              <a:rPr lang="en-US" smtClean="0"/>
              <a:t>5/20/2012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EFEB12-9E9B-461C-8F8F-658758EB81C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D01FBB-0395-4658-97D1-A3C012DA04AF}" type="datetimeFigureOut">
              <a:rPr lang="en-US" smtClean="0"/>
              <a:t>5/20/2012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EFEB12-9E9B-461C-8F8F-658758EB81C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D01FBB-0395-4658-97D1-A3C012DA04AF}" type="datetimeFigureOut">
              <a:rPr lang="en-US" smtClean="0"/>
              <a:t>5/20/2012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EFEB12-9E9B-461C-8F8F-658758EB81C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625" y="228600"/>
            <a:ext cx="8510588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301625" y="1676400"/>
            <a:ext cx="8540750" cy="4422775"/>
          </a:xfrm>
        </p:spPr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304800" y="6245225"/>
            <a:ext cx="2286000" cy="4762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286000" cy="476250"/>
          </a:xfrm>
        </p:spPr>
        <p:txBody>
          <a:bodyPr/>
          <a:lstStyle>
            <a:lvl1pPr>
              <a:defRPr/>
            </a:lvl1pPr>
          </a:lstStyle>
          <a:p>
            <a:fld id="{8EF9B32A-1D56-4026-8D3A-C9BBA80422A0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301625" y="228600"/>
            <a:ext cx="8540750" cy="58705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304800" y="6245225"/>
            <a:ext cx="2286000" cy="4762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286000" cy="476250"/>
          </a:xfrm>
        </p:spPr>
        <p:txBody>
          <a:bodyPr/>
          <a:lstStyle>
            <a:lvl1pPr>
              <a:defRPr/>
            </a:lvl1pPr>
          </a:lstStyle>
          <a:p>
            <a:fld id="{C61A4C7E-2986-47BC-940C-5CBA28CFA78C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625" y="228600"/>
            <a:ext cx="8510588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301625" y="1676400"/>
            <a:ext cx="8540750" cy="4422775"/>
          </a:xfrm>
        </p:spPr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304800" y="6245225"/>
            <a:ext cx="2286000" cy="4762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286000" cy="476250"/>
          </a:xfrm>
        </p:spPr>
        <p:txBody>
          <a:bodyPr/>
          <a:lstStyle>
            <a:lvl1pPr>
              <a:defRPr/>
            </a:lvl1pPr>
          </a:lstStyle>
          <a:p>
            <a:fld id="{0D12736A-F8F6-4A10-A611-99DB28FD95A7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D01FBB-0395-4658-97D1-A3C012DA04AF}" type="datetimeFigureOut">
              <a:rPr lang="en-US" smtClean="0"/>
              <a:t>5/20/2012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EFEB12-9E9B-461C-8F8F-658758EB81C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D01FBB-0395-4658-97D1-A3C012DA04AF}" type="datetimeFigureOut">
              <a:rPr lang="en-US" smtClean="0"/>
              <a:t>5/20/2012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EFEB12-9E9B-461C-8F8F-658758EB81C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D01FBB-0395-4658-97D1-A3C012DA04AF}" type="datetimeFigureOut">
              <a:rPr lang="en-US" smtClean="0"/>
              <a:t>5/20/2012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EFEB12-9E9B-461C-8F8F-658758EB81C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D01FBB-0395-4658-97D1-A3C012DA04AF}" type="datetimeFigureOut">
              <a:rPr lang="en-US" smtClean="0"/>
              <a:t>5/20/2012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EFEB12-9E9B-461C-8F8F-658758EB81C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D01FBB-0395-4658-97D1-A3C012DA04AF}" type="datetimeFigureOut">
              <a:rPr lang="en-US" smtClean="0"/>
              <a:t>5/20/2012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EFEB12-9E9B-461C-8F8F-658758EB81C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D01FBB-0395-4658-97D1-A3C012DA04AF}" type="datetimeFigureOut">
              <a:rPr lang="en-US" smtClean="0"/>
              <a:t>5/20/2012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EFEB12-9E9B-461C-8F8F-658758EB81C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D01FBB-0395-4658-97D1-A3C012DA04AF}" type="datetimeFigureOut">
              <a:rPr lang="en-US" smtClean="0"/>
              <a:t>5/20/2012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EFEB12-9E9B-461C-8F8F-658758EB81C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D01FBB-0395-4658-97D1-A3C012DA04AF}" type="datetimeFigureOut">
              <a:rPr lang="en-US" smtClean="0"/>
              <a:t>5/20/2012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EFEB12-9E9B-461C-8F8F-658758EB81C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D01FBB-0395-4658-97D1-A3C012DA04AF}" type="datetimeFigureOut">
              <a:rPr lang="en-US" smtClean="0"/>
              <a:t>5/20/2012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EFEB12-9E9B-461C-8F8F-658758EB81C4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4.xml"/><Relationship Id="rId1" Type="http://schemas.openxmlformats.org/officeDocument/2006/relationships/vmlDrawing" Target="../drawings/vmlDrawing1.v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304800" y="228600"/>
            <a:ext cx="8510588" cy="1325563"/>
          </a:xfrm>
        </p:spPr>
        <p:txBody>
          <a:bodyPr/>
          <a:lstStyle/>
          <a:p>
            <a:r>
              <a:rPr lang="en-US" sz="4000" b="1">
                <a:solidFill>
                  <a:srgbClr val="000000"/>
                </a:solidFill>
              </a:rPr>
              <a:t>Design Proposal- Design Matrix</a:t>
            </a:r>
          </a:p>
        </p:txBody>
      </p:sp>
      <p:graphicFrame>
        <p:nvGraphicFramePr>
          <p:cNvPr id="46959" name="Group 879"/>
          <p:cNvGraphicFramePr>
            <a:graphicFrameLocks noGrp="1"/>
          </p:cNvGraphicFramePr>
          <p:nvPr>
            <p:ph idx="1"/>
          </p:nvPr>
        </p:nvGraphicFramePr>
        <p:xfrm>
          <a:off x="457200" y="1371600"/>
          <a:ext cx="8305800" cy="4930458"/>
        </p:xfrm>
        <a:graphic>
          <a:graphicData uri="http://schemas.openxmlformats.org/drawingml/2006/table">
            <a:tbl>
              <a:tblPr/>
              <a:tblGrid>
                <a:gridCol w="1295400"/>
                <a:gridCol w="2393950"/>
                <a:gridCol w="958850"/>
                <a:gridCol w="838200"/>
                <a:gridCol w="762000"/>
                <a:gridCol w="990600"/>
                <a:gridCol w="1066800"/>
              </a:tblGrid>
              <a:tr h="693738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M or O</a:t>
                      </a:r>
                      <a:endParaRPr kumimoji="0" lang="en-US" sz="2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Criteria </a:t>
                      </a:r>
                      <a:endParaRPr kumimoji="0" lang="en-US" sz="2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Avani</a:t>
                      </a:r>
                      <a:endParaRPr kumimoji="0" lang="en-US" sz="2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Brian</a:t>
                      </a:r>
                      <a:endParaRPr kumimoji="0" lang="en-US" sz="2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Kyle</a:t>
                      </a:r>
                      <a:endParaRPr kumimoji="0" lang="en-US" sz="2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Nicole</a:t>
                      </a:r>
                      <a:endParaRPr kumimoji="0" lang="en-US" sz="2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Hybrid </a:t>
                      </a:r>
                      <a:endParaRPr kumimoji="0" lang="en-US" sz="2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95275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M</a:t>
                      </a:r>
                      <a:endParaRPr kumimoji="0" lang="en-US" sz="2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Throw from 4 ft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kumimoji="0" lang="en-US" sz="2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kumimoji="0" lang="en-US" sz="2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kumimoji="0" lang="en-US" sz="2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kumimoji="0" lang="en-US" sz="2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kumimoji="0" lang="en-US" sz="2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2413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M</a:t>
                      </a:r>
                      <a:endParaRPr kumimoji="0" lang="en-US" sz="2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Throw at least 30 ft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kumimoji="0" lang="en-US" sz="2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kumimoji="0" lang="en-US" sz="2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kumimoji="0" lang="en-US" sz="2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kumimoji="0" lang="en-US" sz="2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kumimoji="0" lang="en-US" sz="2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6700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M</a:t>
                      </a:r>
                      <a:endParaRPr kumimoji="0" lang="en-US" sz="2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No taller than 24”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kumimoji="0" lang="en-US" sz="2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kumimoji="0" lang="en-US" sz="2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kumimoji="0" lang="en-US" sz="2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kumimoji="0" lang="en-US" sz="2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kumimoji="0" lang="en-US" sz="2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6700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M</a:t>
                      </a:r>
                      <a:endParaRPr kumimoji="0" lang="en-US" sz="2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Base max of 24x24’’</a:t>
                      </a:r>
                      <a:endParaRPr kumimoji="0" lang="en-US" sz="2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kumimoji="0" lang="en-US" sz="2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kumimoji="0" lang="en-US" sz="2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kumimoji="0" lang="en-US" sz="2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kumimoji="0" lang="en-US" sz="2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kumimoji="0" lang="en-US" sz="2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77800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O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Neatness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77800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O</a:t>
                      </a:r>
                      <a:endParaRPr kumimoji="0" lang="en-US" sz="2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Appeal</a:t>
                      </a:r>
                      <a:endParaRPr kumimoji="0" lang="en-US" sz="2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kumimoji="0" lang="en-US" sz="2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kumimoji="0" lang="en-US" sz="2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kumimoji="0" lang="en-US" sz="2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kumimoji="0" lang="en-US" sz="2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77800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M</a:t>
                      </a:r>
                      <a:endParaRPr kumimoji="0" lang="en-US" sz="2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Durability </a:t>
                      </a:r>
                      <a:endParaRPr kumimoji="0" lang="en-US" sz="2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kumimoji="0" lang="en-US" sz="2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kumimoji="0" lang="en-US" sz="2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kumimoji="0" lang="en-US" sz="2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kumimoji="0" lang="en-US" sz="2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kumimoji="0" lang="en-US" sz="2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6700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TOTAL</a:t>
                      </a:r>
                      <a:endParaRPr kumimoji="0" lang="en-US" sz="23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3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29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3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Arial" charset="0"/>
                        </a:rPr>
                        <a:t>35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6907" name="Text Box 827"/>
          <p:cNvSpPr txBox="1">
            <a:spLocks noChangeArrowheads="1"/>
          </p:cNvSpPr>
          <p:nvPr/>
        </p:nvSpPr>
        <p:spPr bwMode="auto">
          <a:xfrm>
            <a:off x="5638800" y="6461125"/>
            <a:ext cx="31242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/>
              <a:t>1= Bad            5= Good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304800" y="0"/>
            <a:ext cx="8355013" cy="1066800"/>
          </a:xfrm>
        </p:spPr>
        <p:txBody>
          <a:bodyPr/>
          <a:lstStyle/>
          <a:p>
            <a:r>
              <a:rPr lang="en-US" sz="4000" b="1">
                <a:solidFill>
                  <a:srgbClr val="000000"/>
                </a:solidFill>
              </a:rPr>
              <a:t>Design Proposal–Bill of Materials</a:t>
            </a:r>
          </a:p>
        </p:txBody>
      </p:sp>
      <p:graphicFrame>
        <p:nvGraphicFramePr>
          <p:cNvPr id="132132" name="Group 1060"/>
          <p:cNvGraphicFramePr>
            <a:graphicFrameLocks noGrp="1"/>
          </p:cNvGraphicFramePr>
          <p:nvPr>
            <p:ph idx="1"/>
          </p:nvPr>
        </p:nvGraphicFramePr>
        <p:xfrm>
          <a:off x="228600" y="990600"/>
          <a:ext cx="8686800" cy="5017135"/>
        </p:xfrm>
        <a:graphic>
          <a:graphicData uri="http://schemas.openxmlformats.org/drawingml/2006/table">
            <a:tbl>
              <a:tblPr/>
              <a:tblGrid>
                <a:gridCol w="1600200"/>
                <a:gridCol w="2895600"/>
                <a:gridCol w="1752600"/>
                <a:gridCol w="2438400"/>
              </a:tblGrid>
              <a:tr h="5365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PART</a:t>
                      </a:r>
                      <a:endParaRPr kumimoji="0" lang="en-US" sz="1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PART DESCRIPTION</a:t>
                      </a:r>
                      <a:endParaRPr kumimoji="0" lang="en-US" sz="1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QUANTITY</a:t>
                      </a:r>
                      <a:endParaRPr kumimoji="0" lang="en-US" sz="1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TOTAL COST</a:t>
                      </a:r>
                      <a:endParaRPr kumimoji="0" lang="en-US" sz="1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78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Base </a:t>
                      </a:r>
                      <a:endParaRPr kumimoji="0" lang="en-US" sz="1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Allows it to be set down</a:t>
                      </a:r>
                      <a:endParaRPr kumimoji="0" lang="en-US" sz="1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kumimoji="0" lang="en-US" sz="1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$16.25</a:t>
                      </a:r>
                      <a:endParaRPr kumimoji="0" lang="en-US" sz="1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82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Frame</a:t>
                      </a:r>
                      <a:endParaRPr kumimoji="0" lang="en-US" sz="1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Where arm revolver will set</a:t>
                      </a:r>
                      <a:endParaRPr kumimoji="0" lang="en-US" sz="1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kumimoji="0" lang="en-US" sz="1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$5.00</a:t>
                      </a:r>
                      <a:endParaRPr kumimoji="0" lang="en-US" sz="1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62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Metal Rod</a:t>
                      </a:r>
                      <a:endParaRPr kumimoji="0" lang="en-US" sz="1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Hold back arm</a:t>
                      </a:r>
                      <a:endParaRPr kumimoji="0" lang="en-US" sz="1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kumimoji="0" lang="en-US" sz="1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$7.90</a:t>
                      </a:r>
                      <a:endParaRPr kumimoji="0" lang="en-US" sz="1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82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Cross Bar</a:t>
                      </a:r>
                      <a:endParaRPr kumimoji="0" lang="en-US" sz="1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Provides support for frame</a:t>
                      </a:r>
                      <a:endParaRPr kumimoji="0" lang="en-US" sz="1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kumimoji="0" lang="en-US" sz="1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$5.30</a:t>
                      </a:r>
                      <a:endParaRPr kumimoji="0" lang="en-US" sz="1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98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Arm</a:t>
                      </a:r>
                      <a:endParaRPr kumimoji="0" lang="en-US" sz="1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Holds tennis ball and throws it</a:t>
                      </a:r>
                      <a:endParaRPr kumimoji="0" lang="en-US" sz="1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kumimoji="0" lang="en-US" sz="1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$5.60</a:t>
                      </a:r>
                      <a:endParaRPr kumimoji="0" lang="en-US" sz="1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82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PBC piping</a:t>
                      </a:r>
                      <a:endParaRPr kumimoji="0" lang="en-US" sz="1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Holds pole to take arm back</a:t>
                      </a:r>
                      <a:endParaRPr kumimoji="0" lang="en-US" sz="1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kumimoji="0" lang="en-US" sz="1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$23.50</a:t>
                      </a:r>
                      <a:endParaRPr kumimoji="0" lang="en-US" sz="1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25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Peg</a:t>
                      </a:r>
                      <a:endParaRPr kumimoji="0" lang="en-US" sz="1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Stops it from firing</a:t>
                      </a:r>
                      <a:endParaRPr kumimoji="0" lang="en-US" sz="1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kumimoji="0" lang="en-US" sz="1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$1.10</a:t>
                      </a:r>
                      <a:endParaRPr kumimoji="0" lang="en-US" sz="1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254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Bungee Cords</a:t>
                      </a:r>
                      <a:endParaRPr kumimoji="0" lang="en-US" sz="1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Makes arm jerk forward</a:t>
                      </a:r>
                      <a:endParaRPr kumimoji="0" lang="en-US" sz="1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kumimoji="0" lang="en-US" sz="1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Free</a:t>
                      </a:r>
                      <a:endParaRPr kumimoji="0" lang="en-US" sz="1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76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Box of Screws</a:t>
                      </a:r>
                      <a:endParaRPr kumimoji="0" lang="en-US" sz="1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Holds pieces together</a:t>
                      </a:r>
                      <a:endParaRPr kumimoji="0" lang="en-US" sz="1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 Box of Screws</a:t>
                      </a:r>
                      <a:endParaRPr kumimoji="0" lang="en-US" sz="1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Free</a:t>
                      </a:r>
                      <a:endParaRPr kumimoji="0" lang="en-US" sz="1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60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5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TOTAL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1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1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500" b="1" i="0" u="sng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$64.65</a:t>
                      </a:r>
                      <a:endParaRPr kumimoji="0" lang="en-US" sz="2500" b="1" i="0" u="sng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304800" y="228600"/>
            <a:ext cx="8510588" cy="1325563"/>
          </a:xfrm>
        </p:spPr>
        <p:txBody>
          <a:bodyPr/>
          <a:lstStyle/>
          <a:p>
            <a:r>
              <a:rPr lang="en-US" b="1"/>
              <a:t>Build Process</a:t>
            </a:r>
          </a:p>
        </p:txBody>
      </p:sp>
      <p:sp>
        <p:nvSpPr>
          <p:cNvPr id="57347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228600" y="1905000"/>
            <a:ext cx="8613775" cy="4495800"/>
          </a:xfrm>
        </p:spPr>
        <p:txBody>
          <a:bodyPr/>
          <a:lstStyle/>
          <a:p>
            <a:pPr marL="609600" indent="-609600">
              <a:lnSpc>
                <a:spcPct val="80000"/>
              </a:lnSpc>
              <a:buClr>
                <a:schemeClr val="tx1"/>
              </a:buClr>
              <a:buFontTx/>
              <a:buNone/>
            </a:pPr>
            <a:r>
              <a:rPr lang="en-US" sz="2800">
                <a:effectLst/>
              </a:rPr>
              <a:t>1) Base of Catapult </a:t>
            </a:r>
          </a:p>
          <a:p>
            <a:pPr marL="609600" indent="-609600">
              <a:lnSpc>
                <a:spcPct val="80000"/>
              </a:lnSpc>
              <a:buClr>
                <a:schemeClr val="tx1"/>
              </a:buClr>
              <a:buFontTx/>
              <a:buChar char="•"/>
            </a:pPr>
            <a:r>
              <a:rPr lang="en-US" sz="2800">
                <a:effectLst/>
              </a:rPr>
              <a:t>Screw 4 pieces (same size) of wood together. </a:t>
            </a:r>
          </a:p>
          <a:p>
            <a:pPr marL="609600" indent="-609600">
              <a:lnSpc>
                <a:spcPct val="80000"/>
              </a:lnSpc>
              <a:buClr>
                <a:schemeClr val="tx1"/>
              </a:buClr>
              <a:buFontTx/>
              <a:buNone/>
            </a:pPr>
            <a:endParaRPr lang="en-US" sz="2800">
              <a:effectLst/>
            </a:endParaRPr>
          </a:p>
          <a:p>
            <a:pPr marL="609600" indent="-609600">
              <a:lnSpc>
                <a:spcPct val="80000"/>
              </a:lnSpc>
              <a:buClr>
                <a:schemeClr val="tx1"/>
              </a:buClr>
              <a:buFontTx/>
              <a:buNone/>
            </a:pPr>
            <a:r>
              <a:rPr lang="en-US" sz="2800">
                <a:effectLst/>
              </a:rPr>
              <a:t>2) Frame of Catapult</a:t>
            </a:r>
          </a:p>
          <a:p>
            <a:pPr marL="609600" indent="-609600">
              <a:lnSpc>
                <a:spcPct val="80000"/>
              </a:lnSpc>
              <a:buClr>
                <a:schemeClr val="tx1"/>
              </a:buClr>
              <a:buFontTx/>
              <a:buChar char="•"/>
            </a:pPr>
            <a:r>
              <a:rPr lang="en-US" sz="2800">
                <a:effectLst/>
              </a:rPr>
              <a:t>Attach cross stand between arm stands</a:t>
            </a:r>
          </a:p>
          <a:p>
            <a:pPr marL="609600" indent="-609600">
              <a:lnSpc>
                <a:spcPct val="80000"/>
              </a:lnSpc>
              <a:buClr>
                <a:schemeClr val="tx1"/>
              </a:buClr>
              <a:buFontTx/>
              <a:buChar char="•"/>
            </a:pPr>
            <a:r>
              <a:rPr lang="en-US" sz="2800">
                <a:effectLst/>
              </a:rPr>
              <a:t>Attach frame support to back of frame</a:t>
            </a:r>
          </a:p>
          <a:p>
            <a:pPr marL="609600" indent="-609600">
              <a:lnSpc>
                <a:spcPct val="80000"/>
              </a:lnSpc>
              <a:buClr>
                <a:schemeClr val="tx1"/>
              </a:buClr>
              <a:buFontTx/>
              <a:buChar char="•"/>
            </a:pPr>
            <a:endParaRPr lang="en-US" sz="2800">
              <a:effectLst/>
            </a:endParaRPr>
          </a:p>
          <a:p>
            <a:pPr marL="609600" indent="-609600">
              <a:lnSpc>
                <a:spcPct val="80000"/>
              </a:lnSpc>
              <a:buClr>
                <a:schemeClr val="tx1"/>
              </a:buClr>
              <a:buFontTx/>
              <a:buNone/>
            </a:pPr>
            <a:r>
              <a:rPr lang="en-US" sz="2800">
                <a:effectLst/>
              </a:rPr>
              <a:t>3) Screw base to frame </a:t>
            </a:r>
          </a:p>
          <a:p>
            <a:pPr marL="609600" indent="-609600">
              <a:lnSpc>
                <a:spcPct val="80000"/>
              </a:lnSpc>
              <a:buClr>
                <a:schemeClr val="tx1"/>
              </a:buClr>
              <a:buFontTx/>
              <a:buChar char="•"/>
            </a:pPr>
            <a:endParaRPr lang="en-US" sz="2800">
              <a:effectLst/>
            </a:endParaRPr>
          </a:p>
          <a:p>
            <a:pPr marL="609600" indent="-609600">
              <a:lnSpc>
                <a:spcPct val="80000"/>
              </a:lnSpc>
              <a:buClr>
                <a:schemeClr val="tx1"/>
              </a:buClr>
              <a:buFontTx/>
              <a:buNone/>
            </a:pPr>
            <a:endParaRPr lang="en-US"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34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304800" y="0"/>
            <a:ext cx="8510588" cy="1325563"/>
          </a:xfrm>
        </p:spPr>
        <p:txBody>
          <a:bodyPr/>
          <a:lstStyle/>
          <a:p>
            <a:r>
              <a:rPr lang="en-US"/>
              <a:t>(Cont.)</a:t>
            </a:r>
          </a:p>
        </p:txBody>
      </p:sp>
      <p:sp>
        <p:nvSpPr>
          <p:cNvPr id="120835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0" y="1219200"/>
            <a:ext cx="9144000" cy="5257800"/>
          </a:xfrm>
        </p:spPr>
        <p:txBody>
          <a:bodyPr/>
          <a:lstStyle/>
          <a:p>
            <a:pPr>
              <a:buClr>
                <a:schemeClr val="tx1"/>
              </a:buClr>
              <a:buFontTx/>
              <a:buNone/>
            </a:pPr>
            <a:r>
              <a:rPr lang="en-US" sz="2800">
                <a:effectLst/>
              </a:rPr>
              <a:t>4) Make Arm  </a:t>
            </a:r>
          </a:p>
          <a:p>
            <a:pPr>
              <a:buClr>
                <a:schemeClr val="tx1"/>
              </a:buClr>
              <a:buFontTx/>
              <a:buNone/>
            </a:pPr>
            <a:endParaRPr lang="en-US" sz="2800">
              <a:effectLst/>
            </a:endParaRPr>
          </a:p>
          <a:p>
            <a:pPr>
              <a:buClr>
                <a:schemeClr val="tx1"/>
              </a:buClr>
              <a:buFontTx/>
              <a:buNone/>
            </a:pPr>
            <a:r>
              <a:rPr lang="en-US" sz="2800">
                <a:effectLst/>
              </a:rPr>
              <a:t>5) Make Arm Revolver &amp; put into holes of arm stand</a:t>
            </a:r>
          </a:p>
          <a:p>
            <a:pPr>
              <a:buClr>
                <a:schemeClr val="tx1"/>
              </a:buClr>
              <a:buFontTx/>
              <a:buChar char="•"/>
            </a:pPr>
            <a:endParaRPr lang="en-US" sz="2800">
              <a:effectLst/>
            </a:endParaRPr>
          </a:p>
          <a:p>
            <a:pPr>
              <a:buClr>
                <a:schemeClr val="tx1"/>
              </a:buClr>
              <a:buFontTx/>
              <a:buNone/>
            </a:pPr>
            <a:r>
              <a:rPr lang="en-US" sz="2800">
                <a:effectLst/>
              </a:rPr>
              <a:t>6) Make Angle Gauge</a:t>
            </a:r>
          </a:p>
          <a:p>
            <a:pPr>
              <a:buClr>
                <a:schemeClr val="tx1"/>
              </a:buClr>
              <a:buFontTx/>
              <a:buChar char="•"/>
            </a:pPr>
            <a:r>
              <a:rPr lang="en-US" sz="2800">
                <a:effectLst/>
              </a:rPr>
              <a:t>Drill holes according to angle</a:t>
            </a:r>
          </a:p>
          <a:p>
            <a:pPr>
              <a:buClr>
                <a:schemeClr val="tx1"/>
              </a:buClr>
              <a:buFontTx/>
              <a:buChar char="•"/>
            </a:pPr>
            <a:r>
              <a:rPr lang="en-US" sz="2800">
                <a:effectLst/>
              </a:rPr>
              <a:t>Attach to upper frame and base</a:t>
            </a:r>
          </a:p>
          <a:p>
            <a:pPr>
              <a:buClr>
                <a:schemeClr val="tx1"/>
              </a:buClr>
              <a:buFontTx/>
              <a:buChar char="•"/>
            </a:pPr>
            <a:endParaRPr lang="en-US" sz="2800">
              <a:effectLst/>
            </a:endParaRPr>
          </a:p>
          <a:p>
            <a:pPr>
              <a:buClr>
                <a:schemeClr val="tx1"/>
              </a:buClr>
              <a:buFontTx/>
              <a:buNone/>
            </a:pPr>
            <a:r>
              <a:rPr lang="en-US" sz="2800">
                <a:effectLst/>
              </a:rPr>
              <a:t>7) Attach Bungee Cords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146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304800" y="-304800"/>
            <a:ext cx="8510588" cy="1325563"/>
          </a:xfrm>
        </p:spPr>
        <p:txBody>
          <a:bodyPr/>
          <a:lstStyle/>
          <a:p>
            <a:r>
              <a:rPr lang="en-US" b="1">
                <a:solidFill>
                  <a:srgbClr val="000000"/>
                </a:solidFill>
              </a:rPr>
              <a:t>Prototype</a:t>
            </a:r>
          </a:p>
        </p:txBody>
      </p:sp>
      <p:sp>
        <p:nvSpPr>
          <p:cNvPr id="134230" name="Rectangle 86"/>
          <p:cNvSpPr>
            <a:spLocks noChangeArrowheads="1"/>
          </p:cNvSpPr>
          <p:nvPr/>
        </p:nvSpPr>
        <p:spPr bwMode="auto">
          <a:xfrm>
            <a:off x="381000" y="5305425"/>
            <a:ext cx="7620000" cy="155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2400"/>
              <a:t> Work Process Helped With:</a:t>
            </a:r>
          </a:p>
          <a:p>
            <a:pPr lvl="1">
              <a:buFontTx/>
              <a:buChar char="•"/>
            </a:pPr>
            <a:r>
              <a:rPr lang="en-US" sz="2400"/>
              <a:t> Measurement                           </a:t>
            </a:r>
          </a:p>
          <a:p>
            <a:pPr lvl="1">
              <a:buFontTx/>
              <a:buChar char="•"/>
            </a:pPr>
            <a:r>
              <a:rPr lang="en-US" sz="2400"/>
              <a:t> Guidance</a:t>
            </a:r>
          </a:p>
          <a:p>
            <a:pPr lvl="1">
              <a:buFontTx/>
              <a:buChar char="•"/>
            </a:pPr>
            <a:r>
              <a:rPr lang="en-US" sz="2400"/>
              <a:t> Materials Readiness </a:t>
            </a:r>
          </a:p>
        </p:txBody>
      </p:sp>
      <p:graphicFrame>
        <p:nvGraphicFramePr>
          <p:cNvPr id="134233" name="Group 89"/>
          <p:cNvGraphicFramePr>
            <a:graphicFrameLocks noGrp="1"/>
          </p:cNvGraphicFramePr>
          <p:nvPr>
            <p:ph idx="1"/>
          </p:nvPr>
        </p:nvGraphicFramePr>
        <p:xfrm>
          <a:off x="381000" y="838200"/>
          <a:ext cx="8534400" cy="4191000"/>
        </p:xfrm>
        <a:graphic>
          <a:graphicData uri="http://schemas.openxmlformats.org/drawingml/2006/table">
            <a:tbl>
              <a:tblPr/>
              <a:tblGrid>
                <a:gridCol w="4035425"/>
                <a:gridCol w="4498975"/>
              </a:tblGrid>
              <a:tr h="546100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Type of Problem</a:t>
                      </a:r>
                      <a:endParaRPr kumimoji="0" lang="en-US" sz="2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What To Do To Solve</a:t>
                      </a:r>
                      <a:endParaRPr kumimoji="0" lang="en-US" sz="2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68375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Tennis balls don’t go the distance expected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itchFamily="18" charset="2"/>
                        <a:buChar char=""/>
                        <a:tabLst>
                          <a:tab pos="457200" algn="l"/>
                        </a:tabLst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Add bungee cord </a:t>
                      </a: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itchFamily="18" charset="2"/>
                        <a:buChar char=""/>
                        <a:tabLst>
                          <a:tab pos="457200" algn="l"/>
                        </a:tabLst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Change angle on arm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92175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String may break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itchFamily="18" charset="2"/>
                        <a:buChar char=""/>
                        <a:tabLst>
                          <a:tab pos="457200" algn="l"/>
                        </a:tabLst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Retie string</a:t>
                      </a: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itchFamily="18" charset="2"/>
                        <a:buChar char=""/>
                        <a:tabLst>
                          <a:tab pos="457200" algn="l"/>
                        </a:tabLst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Buy new string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92175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Wood breaks or gets removed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itchFamily="18" charset="2"/>
                        <a:buChar char=""/>
                        <a:tabLst>
                          <a:tab pos="457200" algn="l"/>
                        </a:tabLst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Glue it with adhesive</a:t>
                      </a: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itchFamily="18" charset="2"/>
                        <a:buChar char=""/>
                        <a:tabLst>
                          <a:tab pos="457200" algn="l"/>
                        </a:tabLst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Cut another piece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92175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Trajectory angle isn't correct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itchFamily="18" charset="2"/>
                        <a:buChar char=""/>
                        <a:tabLst>
                          <a:tab pos="457200" algn="l"/>
                        </a:tabLst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Redesign way to measure angle</a:t>
                      </a: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itchFamily="18" charset="2"/>
                        <a:buChar char=""/>
                        <a:tabLst>
                          <a:tab pos="457200" algn="l"/>
                        </a:tabLst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Edit stopping point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304800" y="0"/>
            <a:ext cx="8510588" cy="1325563"/>
          </a:xfrm>
        </p:spPr>
        <p:txBody>
          <a:bodyPr/>
          <a:lstStyle/>
          <a:p>
            <a:r>
              <a:rPr lang="en-US" b="1"/>
              <a:t>Test and Monitor</a:t>
            </a:r>
          </a:p>
        </p:txBody>
      </p:sp>
      <p:graphicFrame>
        <p:nvGraphicFramePr>
          <p:cNvPr id="59053" name="Group 685"/>
          <p:cNvGraphicFramePr>
            <a:graphicFrameLocks noGrp="1"/>
          </p:cNvGraphicFramePr>
          <p:nvPr>
            <p:ph idx="1"/>
          </p:nvPr>
        </p:nvGraphicFramePr>
        <p:xfrm>
          <a:off x="304800" y="1219200"/>
          <a:ext cx="8540750" cy="5387024"/>
        </p:xfrm>
        <a:graphic>
          <a:graphicData uri="http://schemas.openxmlformats.org/drawingml/2006/table">
            <a:tbl>
              <a:tblPr/>
              <a:tblGrid>
                <a:gridCol w="1309688"/>
                <a:gridCol w="1636712"/>
                <a:gridCol w="1549400"/>
                <a:gridCol w="1905000"/>
                <a:gridCol w="990600"/>
                <a:gridCol w="1149350"/>
              </a:tblGrid>
              <a:tr h="7540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Catapult Angle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Distance Traveled (averaged)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Right/Left Angle from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(averaged)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Correct/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Modify Launch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Safety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Let Go From 4 Ft.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111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15°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4.6 ft.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Straight up and down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Base bigger- more space to launch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Yes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Yes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111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30°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25.2 ft.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6°</a:t>
                      </a:r>
                      <a:r>
                        <a:rPr kumimoji="0" lang="en-US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 </a:t>
                      </a:r>
                      <a:r>
                        <a:rPr kumimoji="0" lang="en-US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 to left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Same as 15°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Yes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Yes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111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45°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49.6 ft.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5°</a:t>
                      </a:r>
                      <a:r>
                        <a:rPr kumimoji="0" lang="en-US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 </a:t>
                      </a:r>
                      <a:r>
                        <a:rPr kumimoji="0" lang="en-US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 to left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Smaller holes for PBC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Yes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Yes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905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60°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57.2 ft.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0 degrees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Same as 45 </a:t>
                      </a: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Yes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Yes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175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75°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55.4 ft.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4°</a:t>
                      </a:r>
                      <a:r>
                        <a:rPr kumimoji="0" lang="en-US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 </a:t>
                      </a:r>
                      <a:r>
                        <a:rPr kumimoji="0" lang="en-US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 to right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Same as 45 </a:t>
                      </a: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°</a:t>
                      </a:r>
                      <a:endParaRPr kumimoji="0" lang="en-US" sz="2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Yes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Yes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111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90°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55 ft.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5°</a:t>
                      </a:r>
                      <a:r>
                        <a:rPr kumimoji="0" lang="en-US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 </a:t>
                      </a:r>
                      <a:r>
                        <a:rPr kumimoji="0" lang="en-US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to right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Same as 45 </a:t>
                      </a: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°</a:t>
                      </a:r>
                      <a:endParaRPr kumimoji="0" lang="en-US" sz="2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Yes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Yes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940" name="Line 724"/>
          <p:cNvSpPr>
            <a:spLocks noChangeShapeType="1"/>
          </p:cNvSpPr>
          <p:nvPr/>
        </p:nvSpPr>
        <p:spPr bwMode="auto">
          <a:xfrm>
            <a:off x="914400" y="6248400"/>
            <a:ext cx="7315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37941" name="Line 725"/>
          <p:cNvSpPr>
            <a:spLocks noChangeShapeType="1"/>
          </p:cNvSpPr>
          <p:nvPr/>
        </p:nvSpPr>
        <p:spPr bwMode="auto">
          <a:xfrm flipH="1" flipV="1">
            <a:off x="4343400" y="381000"/>
            <a:ext cx="0" cy="6096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37943" name="Oval 727"/>
          <p:cNvSpPr>
            <a:spLocks noChangeArrowheads="1"/>
          </p:cNvSpPr>
          <p:nvPr/>
        </p:nvSpPr>
        <p:spPr bwMode="auto">
          <a:xfrm>
            <a:off x="3962400" y="3962400"/>
            <a:ext cx="228600" cy="2286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n-US" b="1"/>
          </a:p>
        </p:txBody>
      </p:sp>
      <p:sp>
        <p:nvSpPr>
          <p:cNvPr id="137944" name="Oval 728"/>
          <p:cNvSpPr>
            <a:spLocks noChangeArrowheads="1"/>
          </p:cNvSpPr>
          <p:nvPr/>
        </p:nvSpPr>
        <p:spPr bwMode="auto">
          <a:xfrm>
            <a:off x="4114800" y="5410200"/>
            <a:ext cx="228600" cy="228600"/>
          </a:xfrm>
          <a:prstGeom prst="ellipse">
            <a:avLst/>
          </a:prstGeom>
          <a:solidFill>
            <a:srgbClr val="CC33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n-US" b="1"/>
          </a:p>
        </p:txBody>
      </p:sp>
      <p:sp>
        <p:nvSpPr>
          <p:cNvPr id="137945" name="Oval 729"/>
          <p:cNvSpPr>
            <a:spLocks noChangeArrowheads="1"/>
          </p:cNvSpPr>
          <p:nvPr/>
        </p:nvSpPr>
        <p:spPr bwMode="auto">
          <a:xfrm>
            <a:off x="4191000" y="2057400"/>
            <a:ext cx="228600" cy="228600"/>
          </a:xfrm>
          <a:prstGeom prst="ellipse">
            <a:avLst/>
          </a:prstGeom>
          <a:solidFill>
            <a:srgbClr val="3366FF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n-US" b="1"/>
          </a:p>
        </p:txBody>
      </p:sp>
      <p:sp>
        <p:nvSpPr>
          <p:cNvPr id="137946" name="Oval 730"/>
          <p:cNvSpPr>
            <a:spLocks noChangeArrowheads="1"/>
          </p:cNvSpPr>
          <p:nvPr/>
        </p:nvSpPr>
        <p:spPr bwMode="auto">
          <a:xfrm>
            <a:off x="4648200" y="1143000"/>
            <a:ext cx="228600" cy="228600"/>
          </a:xfrm>
          <a:prstGeom prst="ellipse">
            <a:avLst/>
          </a:prstGeom>
          <a:solidFill>
            <a:srgbClr val="9933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n-US" b="1"/>
          </a:p>
        </p:txBody>
      </p:sp>
      <p:sp>
        <p:nvSpPr>
          <p:cNvPr id="137947" name="Oval 731"/>
          <p:cNvSpPr>
            <a:spLocks noChangeArrowheads="1"/>
          </p:cNvSpPr>
          <p:nvPr/>
        </p:nvSpPr>
        <p:spPr bwMode="auto">
          <a:xfrm>
            <a:off x="4114800" y="1752600"/>
            <a:ext cx="228600" cy="228600"/>
          </a:xfrm>
          <a:prstGeom prst="ellipse">
            <a:avLst/>
          </a:pr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n-US" b="1"/>
          </a:p>
        </p:txBody>
      </p:sp>
      <p:sp>
        <p:nvSpPr>
          <p:cNvPr id="137948" name="Oval 732"/>
          <p:cNvSpPr>
            <a:spLocks noChangeArrowheads="1"/>
          </p:cNvSpPr>
          <p:nvPr/>
        </p:nvSpPr>
        <p:spPr bwMode="auto">
          <a:xfrm>
            <a:off x="4267200" y="609600"/>
            <a:ext cx="228600" cy="228600"/>
          </a:xfrm>
          <a:prstGeom prst="ellipse">
            <a:avLst/>
          </a:prstGeom>
          <a:solidFill>
            <a:srgbClr val="FF00FF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n-US" b="1"/>
          </a:p>
        </p:txBody>
      </p:sp>
      <p:sp>
        <p:nvSpPr>
          <p:cNvPr id="137952" name="Text Box 736"/>
          <p:cNvSpPr txBox="1">
            <a:spLocks noChangeArrowheads="1"/>
          </p:cNvSpPr>
          <p:nvPr/>
        </p:nvSpPr>
        <p:spPr bwMode="auto">
          <a:xfrm>
            <a:off x="228600" y="1600200"/>
            <a:ext cx="2133600" cy="3465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600"/>
              <a:t>Red= 15°</a:t>
            </a:r>
          </a:p>
          <a:p>
            <a:pPr>
              <a:spcBef>
                <a:spcPct val="50000"/>
              </a:spcBef>
            </a:pPr>
            <a:r>
              <a:rPr lang="en-US" sz="2600"/>
              <a:t>Green= 30°</a:t>
            </a:r>
          </a:p>
          <a:p>
            <a:pPr>
              <a:spcBef>
                <a:spcPct val="50000"/>
              </a:spcBef>
            </a:pPr>
            <a:r>
              <a:rPr lang="en-US" sz="2600"/>
              <a:t>Blue= 45°</a:t>
            </a:r>
          </a:p>
          <a:p>
            <a:pPr>
              <a:spcBef>
                <a:spcPct val="50000"/>
              </a:spcBef>
            </a:pPr>
            <a:r>
              <a:rPr lang="en-US" sz="2600"/>
              <a:t>Pink= 60°</a:t>
            </a:r>
          </a:p>
          <a:p>
            <a:pPr>
              <a:spcBef>
                <a:spcPct val="50000"/>
              </a:spcBef>
            </a:pPr>
            <a:r>
              <a:rPr lang="en-US" sz="2600"/>
              <a:t>Brown= 75°</a:t>
            </a:r>
          </a:p>
          <a:p>
            <a:pPr>
              <a:spcBef>
                <a:spcPct val="50000"/>
              </a:spcBef>
            </a:pPr>
            <a:r>
              <a:rPr lang="en-US" sz="2600"/>
              <a:t>Yellow= 90°</a:t>
            </a:r>
          </a:p>
        </p:txBody>
      </p:sp>
      <p:sp>
        <p:nvSpPr>
          <p:cNvPr id="137954" name="Text Box 738"/>
          <p:cNvSpPr txBox="1">
            <a:spLocks noChangeArrowheads="1"/>
          </p:cNvSpPr>
          <p:nvPr/>
        </p:nvSpPr>
        <p:spPr bwMode="auto">
          <a:xfrm>
            <a:off x="228600" y="304800"/>
            <a:ext cx="35052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4400" b="1">
                <a:effectLst>
                  <a:outerShdw blurRad="38100" dist="38100" dir="2700000" algn="tl">
                    <a:srgbClr val="FFFFFF"/>
                  </a:outerShdw>
                </a:effectLst>
              </a:rPr>
              <a:t>Plot</a:t>
            </a:r>
          </a:p>
        </p:txBody>
      </p:sp>
      <p:sp>
        <p:nvSpPr>
          <p:cNvPr id="137955" name="Oval 739"/>
          <p:cNvSpPr>
            <a:spLocks noChangeArrowheads="1"/>
          </p:cNvSpPr>
          <p:nvPr/>
        </p:nvSpPr>
        <p:spPr bwMode="auto">
          <a:xfrm>
            <a:off x="4267200" y="5943600"/>
            <a:ext cx="228600" cy="228600"/>
          </a:xfrm>
          <a:prstGeom prst="ellipse">
            <a:avLst/>
          </a:prstGeom>
          <a:solidFill>
            <a:srgbClr val="CC33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n-US" b="1"/>
          </a:p>
        </p:txBody>
      </p:sp>
      <p:sp>
        <p:nvSpPr>
          <p:cNvPr id="137956" name="Oval 740"/>
          <p:cNvSpPr>
            <a:spLocks noChangeArrowheads="1"/>
          </p:cNvSpPr>
          <p:nvPr/>
        </p:nvSpPr>
        <p:spPr bwMode="auto">
          <a:xfrm>
            <a:off x="4267200" y="5638800"/>
            <a:ext cx="228600" cy="228600"/>
          </a:xfrm>
          <a:prstGeom prst="ellipse">
            <a:avLst/>
          </a:prstGeom>
          <a:solidFill>
            <a:srgbClr val="CC33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n-US" b="1"/>
          </a:p>
        </p:txBody>
      </p:sp>
      <p:sp>
        <p:nvSpPr>
          <p:cNvPr id="137957" name="Oval 741"/>
          <p:cNvSpPr>
            <a:spLocks noChangeArrowheads="1"/>
          </p:cNvSpPr>
          <p:nvPr/>
        </p:nvSpPr>
        <p:spPr bwMode="auto">
          <a:xfrm>
            <a:off x="4191000" y="5791200"/>
            <a:ext cx="228600" cy="228600"/>
          </a:xfrm>
          <a:prstGeom prst="ellipse">
            <a:avLst/>
          </a:prstGeom>
          <a:solidFill>
            <a:srgbClr val="CC33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n-US" b="1"/>
          </a:p>
        </p:txBody>
      </p:sp>
      <p:sp>
        <p:nvSpPr>
          <p:cNvPr id="137958" name="Oval 742"/>
          <p:cNvSpPr>
            <a:spLocks noChangeArrowheads="1"/>
          </p:cNvSpPr>
          <p:nvPr/>
        </p:nvSpPr>
        <p:spPr bwMode="auto">
          <a:xfrm>
            <a:off x="4267200" y="5410200"/>
            <a:ext cx="228600" cy="228600"/>
          </a:xfrm>
          <a:prstGeom prst="ellipse">
            <a:avLst/>
          </a:prstGeom>
          <a:solidFill>
            <a:srgbClr val="CC33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n-US" b="1"/>
          </a:p>
        </p:txBody>
      </p:sp>
      <p:sp>
        <p:nvSpPr>
          <p:cNvPr id="137959" name="Oval 743"/>
          <p:cNvSpPr>
            <a:spLocks noChangeArrowheads="1"/>
          </p:cNvSpPr>
          <p:nvPr/>
        </p:nvSpPr>
        <p:spPr bwMode="auto">
          <a:xfrm>
            <a:off x="4114800" y="4114800"/>
            <a:ext cx="228600" cy="2286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n-US" b="1"/>
          </a:p>
        </p:txBody>
      </p:sp>
      <p:sp>
        <p:nvSpPr>
          <p:cNvPr id="137960" name="Oval 744"/>
          <p:cNvSpPr>
            <a:spLocks noChangeArrowheads="1"/>
          </p:cNvSpPr>
          <p:nvPr/>
        </p:nvSpPr>
        <p:spPr bwMode="auto">
          <a:xfrm>
            <a:off x="4114800" y="3886200"/>
            <a:ext cx="228600" cy="2286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n-US" b="1"/>
          </a:p>
        </p:txBody>
      </p:sp>
      <p:sp>
        <p:nvSpPr>
          <p:cNvPr id="137961" name="Oval 745"/>
          <p:cNvSpPr>
            <a:spLocks noChangeArrowheads="1"/>
          </p:cNvSpPr>
          <p:nvPr/>
        </p:nvSpPr>
        <p:spPr bwMode="auto">
          <a:xfrm>
            <a:off x="4191000" y="4114800"/>
            <a:ext cx="228600" cy="2286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n-US" b="1"/>
          </a:p>
        </p:txBody>
      </p:sp>
      <p:sp>
        <p:nvSpPr>
          <p:cNvPr id="137962" name="Oval 746"/>
          <p:cNvSpPr>
            <a:spLocks noChangeArrowheads="1"/>
          </p:cNvSpPr>
          <p:nvPr/>
        </p:nvSpPr>
        <p:spPr bwMode="auto">
          <a:xfrm>
            <a:off x="4343400" y="3962400"/>
            <a:ext cx="228600" cy="2286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n-US" b="1"/>
          </a:p>
        </p:txBody>
      </p:sp>
      <p:sp>
        <p:nvSpPr>
          <p:cNvPr id="137966" name="Oval 750"/>
          <p:cNvSpPr>
            <a:spLocks noChangeArrowheads="1"/>
          </p:cNvSpPr>
          <p:nvPr/>
        </p:nvSpPr>
        <p:spPr bwMode="auto">
          <a:xfrm>
            <a:off x="4267200" y="2209800"/>
            <a:ext cx="228600" cy="228600"/>
          </a:xfrm>
          <a:prstGeom prst="ellipse">
            <a:avLst/>
          </a:prstGeom>
          <a:solidFill>
            <a:srgbClr val="3366FF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n-US" b="1"/>
          </a:p>
        </p:txBody>
      </p:sp>
      <p:sp>
        <p:nvSpPr>
          <p:cNvPr id="137967" name="Oval 751"/>
          <p:cNvSpPr>
            <a:spLocks noChangeArrowheads="1"/>
          </p:cNvSpPr>
          <p:nvPr/>
        </p:nvSpPr>
        <p:spPr bwMode="auto">
          <a:xfrm>
            <a:off x="4114800" y="1905000"/>
            <a:ext cx="228600" cy="228600"/>
          </a:xfrm>
          <a:prstGeom prst="ellipse">
            <a:avLst/>
          </a:prstGeom>
          <a:solidFill>
            <a:srgbClr val="3366FF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n-US" b="1"/>
          </a:p>
        </p:txBody>
      </p:sp>
      <p:sp>
        <p:nvSpPr>
          <p:cNvPr id="137968" name="Oval 752"/>
          <p:cNvSpPr>
            <a:spLocks noChangeArrowheads="1"/>
          </p:cNvSpPr>
          <p:nvPr/>
        </p:nvSpPr>
        <p:spPr bwMode="auto">
          <a:xfrm>
            <a:off x="4114800" y="2133600"/>
            <a:ext cx="228600" cy="228600"/>
          </a:xfrm>
          <a:prstGeom prst="ellipse">
            <a:avLst/>
          </a:prstGeom>
          <a:solidFill>
            <a:srgbClr val="3366FF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n-US" b="1"/>
          </a:p>
        </p:txBody>
      </p:sp>
      <p:sp>
        <p:nvSpPr>
          <p:cNvPr id="137969" name="Oval 753"/>
          <p:cNvSpPr>
            <a:spLocks noChangeArrowheads="1"/>
          </p:cNvSpPr>
          <p:nvPr/>
        </p:nvSpPr>
        <p:spPr bwMode="auto">
          <a:xfrm>
            <a:off x="3886200" y="2057400"/>
            <a:ext cx="228600" cy="228600"/>
          </a:xfrm>
          <a:prstGeom prst="ellipse">
            <a:avLst/>
          </a:prstGeom>
          <a:solidFill>
            <a:srgbClr val="3366FF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n-US" b="1"/>
          </a:p>
        </p:txBody>
      </p:sp>
      <p:sp>
        <p:nvSpPr>
          <p:cNvPr id="137975" name="Oval 759"/>
          <p:cNvSpPr>
            <a:spLocks noChangeArrowheads="1"/>
          </p:cNvSpPr>
          <p:nvPr/>
        </p:nvSpPr>
        <p:spPr bwMode="auto">
          <a:xfrm>
            <a:off x="4267200" y="762000"/>
            <a:ext cx="228600" cy="228600"/>
          </a:xfrm>
          <a:prstGeom prst="ellipse">
            <a:avLst/>
          </a:prstGeom>
          <a:solidFill>
            <a:srgbClr val="FF00FF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n-US" b="1"/>
          </a:p>
        </p:txBody>
      </p:sp>
      <p:sp>
        <p:nvSpPr>
          <p:cNvPr id="137976" name="Oval 760"/>
          <p:cNvSpPr>
            <a:spLocks noChangeArrowheads="1"/>
          </p:cNvSpPr>
          <p:nvPr/>
        </p:nvSpPr>
        <p:spPr bwMode="auto">
          <a:xfrm>
            <a:off x="4267200" y="685800"/>
            <a:ext cx="228600" cy="228600"/>
          </a:xfrm>
          <a:prstGeom prst="ellipse">
            <a:avLst/>
          </a:prstGeom>
          <a:solidFill>
            <a:srgbClr val="FF00FF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n-US" b="1"/>
          </a:p>
        </p:txBody>
      </p:sp>
      <p:sp>
        <p:nvSpPr>
          <p:cNvPr id="137977" name="Oval 761"/>
          <p:cNvSpPr>
            <a:spLocks noChangeArrowheads="1"/>
          </p:cNvSpPr>
          <p:nvPr/>
        </p:nvSpPr>
        <p:spPr bwMode="auto">
          <a:xfrm>
            <a:off x="4267200" y="914400"/>
            <a:ext cx="228600" cy="228600"/>
          </a:xfrm>
          <a:prstGeom prst="ellipse">
            <a:avLst/>
          </a:prstGeom>
          <a:solidFill>
            <a:srgbClr val="FF00FF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n-US" b="1"/>
          </a:p>
        </p:txBody>
      </p:sp>
      <p:sp>
        <p:nvSpPr>
          <p:cNvPr id="137978" name="Oval 762"/>
          <p:cNvSpPr>
            <a:spLocks noChangeArrowheads="1"/>
          </p:cNvSpPr>
          <p:nvPr/>
        </p:nvSpPr>
        <p:spPr bwMode="auto">
          <a:xfrm>
            <a:off x="4267200" y="914400"/>
            <a:ext cx="228600" cy="228600"/>
          </a:xfrm>
          <a:prstGeom prst="ellipse">
            <a:avLst/>
          </a:prstGeom>
          <a:solidFill>
            <a:srgbClr val="FF00FF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n-US" b="1"/>
          </a:p>
        </p:txBody>
      </p:sp>
      <p:sp>
        <p:nvSpPr>
          <p:cNvPr id="137979" name="Oval 763"/>
          <p:cNvSpPr>
            <a:spLocks noChangeArrowheads="1"/>
          </p:cNvSpPr>
          <p:nvPr/>
        </p:nvSpPr>
        <p:spPr bwMode="auto">
          <a:xfrm>
            <a:off x="4267200" y="1371600"/>
            <a:ext cx="228600" cy="228600"/>
          </a:xfrm>
          <a:prstGeom prst="ellipse">
            <a:avLst/>
          </a:prstGeom>
          <a:solidFill>
            <a:srgbClr val="9933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n-US" b="1"/>
          </a:p>
        </p:txBody>
      </p:sp>
      <p:sp>
        <p:nvSpPr>
          <p:cNvPr id="137980" name="Oval 764"/>
          <p:cNvSpPr>
            <a:spLocks noChangeArrowheads="1"/>
          </p:cNvSpPr>
          <p:nvPr/>
        </p:nvSpPr>
        <p:spPr bwMode="auto">
          <a:xfrm>
            <a:off x="4267200" y="1524000"/>
            <a:ext cx="228600" cy="228600"/>
          </a:xfrm>
          <a:prstGeom prst="ellipse">
            <a:avLst/>
          </a:prstGeom>
          <a:solidFill>
            <a:srgbClr val="9933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n-US" b="1"/>
          </a:p>
        </p:txBody>
      </p:sp>
      <p:sp>
        <p:nvSpPr>
          <p:cNvPr id="137981" name="Oval 765"/>
          <p:cNvSpPr>
            <a:spLocks noChangeArrowheads="1"/>
          </p:cNvSpPr>
          <p:nvPr/>
        </p:nvSpPr>
        <p:spPr bwMode="auto">
          <a:xfrm>
            <a:off x="4267200" y="1066800"/>
            <a:ext cx="228600" cy="228600"/>
          </a:xfrm>
          <a:prstGeom prst="ellipse">
            <a:avLst/>
          </a:prstGeom>
          <a:solidFill>
            <a:srgbClr val="9933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n-US" b="1"/>
          </a:p>
        </p:txBody>
      </p:sp>
      <p:sp>
        <p:nvSpPr>
          <p:cNvPr id="137982" name="Oval 766"/>
          <p:cNvSpPr>
            <a:spLocks noChangeArrowheads="1"/>
          </p:cNvSpPr>
          <p:nvPr/>
        </p:nvSpPr>
        <p:spPr bwMode="auto">
          <a:xfrm>
            <a:off x="4114800" y="1524000"/>
            <a:ext cx="228600" cy="228600"/>
          </a:xfrm>
          <a:prstGeom prst="ellipse">
            <a:avLst/>
          </a:prstGeom>
          <a:solidFill>
            <a:srgbClr val="9933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n-US" b="1"/>
          </a:p>
        </p:txBody>
      </p:sp>
      <p:sp>
        <p:nvSpPr>
          <p:cNvPr id="137983" name="Oval 767"/>
          <p:cNvSpPr>
            <a:spLocks noChangeArrowheads="1"/>
          </p:cNvSpPr>
          <p:nvPr/>
        </p:nvSpPr>
        <p:spPr bwMode="auto">
          <a:xfrm>
            <a:off x="4495800" y="1066800"/>
            <a:ext cx="228600" cy="228600"/>
          </a:xfrm>
          <a:prstGeom prst="ellipse">
            <a:avLst/>
          </a:pr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n-US" b="1"/>
          </a:p>
        </p:txBody>
      </p:sp>
      <p:sp>
        <p:nvSpPr>
          <p:cNvPr id="137984" name="Oval 768"/>
          <p:cNvSpPr>
            <a:spLocks noChangeArrowheads="1"/>
          </p:cNvSpPr>
          <p:nvPr/>
        </p:nvSpPr>
        <p:spPr bwMode="auto">
          <a:xfrm>
            <a:off x="4419600" y="1371600"/>
            <a:ext cx="228600" cy="228600"/>
          </a:xfrm>
          <a:prstGeom prst="ellipse">
            <a:avLst/>
          </a:pr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n-US" b="1"/>
          </a:p>
        </p:txBody>
      </p:sp>
      <p:sp>
        <p:nvSpPr>
          <p:cNvPr id="137985" name="Oval 769"/>
          <p:cNvSpPr>
            <a:spLocks noChangeArrowheads="1"/>
          </p:cNvSpPr>
          <p:nvPr/>
        </p:nvSpPr>
        <p:spPr bwMode="auto">
          <a:xfrm>
            <a:off x="4267200" y="1447800"/>
            <a:ext cx="228600" cy="228600"/>
          </a:xfrm>
          <a:prstGeom prst="ellipse">
            <a:avLst/>
          </a:pr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n-US" b="1"/>
          </a:p>
        </p:txBody>
      </p:sp>
      <p:sp>
        <p:nvSpPr>
          <p:cNvPr id="137986" name="Oval 770"/>
          <p:cNvSpPr>
            <a:spLocks noChangeArrowheads="1"/>
          </p:cNvSpPr>
          <p:nvPr/>
        </p:nvSpPr>
        <p:spPr bwMode="auto">
          <a:xfrm>
            <a:off x="4343400" y="1676400"/>
            <a:ext cx="228600" cy="228600"/>
          </a:xfrm>
          <a:prstGeom prst="ellipse">
            <a:avLst/>
          </a:pr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n-US" b="1"/>
          </a:p>
        </p:txBody>
      </p:sp>
      <p:sp>
        <p:nvSpPr>
          <p:cNvPr id="137987" name="Line 771"/>
          <p:cNvSpPr>
            <a:spLocks noChangeShapeType="1"/>
          </p:cNvSpPr>
          <p:nvPr/>
        </p:nvSpPr>
        <p:spPr bwMode="auto">
          <a:xfrm>
            <a:off x="3810000" y="4495800"/>
            <a:ext cx="1143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37988" name="Line 772"/>
          <p:cNvSpPr>
            <a:spLocks noChangeShapeType="1"/>
          </p:cNvSpPr>
          <p:nvPr/>
        </p:nvSpPr>
        <p:spPr bwMode="auto">
          <a:xfrm>
            <a:off x="3810000" y="3505200"/>
            <a:ext cx="1143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37989" name="Line 773"/>
          <p:cNvSpPr>
            <a:spLocks noChangeShapeType="1"/>
          </p:cNvSpPr>
          <p:nvPr/>
        </p:nvSpPr>
        <p:spPr bwMode="auto">
          <a:xfrm>
            <a:off x="3810000" y="5257800"/>
            <a:ext cx="1143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37990" name="Line 774"/>
          <p:cNvSpPr>
            <a:spLocks noChangeShapeType="1"/>
          </p:cNvSpPr>
          <p:nvPr/>
        </p:nvSpPr>
        <p:spPr bwMode="auto">
          <a:xfrm>
            <a:off x="3810000" y="2667000"/>
            <a:ext cx="1143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37993" name="Line 777"/>
          <p:cNvSpPr>
            <a:spLocks noChangeShapeType="1"/>
          </p:cNvSpPr>
          <p:nvPr/>
        </p:nvSpPr>
        <p:spPr bwMode="auto">
          <a:xfrm>
            <a:off x="3810000" y="1676400"/>
            <a:ext cx="1143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37995" name="Line 779"/>
          <p:cNvSpPr>
            <a:spLocks noChangeShapeType="1"/>
          </p:cNvSpPr>
          <p:nvPr/>
        </p:nvSpPr>
        <p:spPr bwMode="auto">
          <a:xfrm>
            <a:off x="3810000" y="609600"/>
            <a:ext cx="1143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37996" name="Text Box 780"/>
          <p:cNvSpPr txBox="1">
            <a:spLocks noChangeArrowheads="1"/>
          </p:cNvSpPr>
          <p:nvPr/>
        </p:nvSpPr>
        <p:spPr bwMode="auto">
          <a:xfrm>
            <a:off x="5029200" y="4343400"/>
            <a:ext cx="7620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US"/>
          </a:p>
        </p:txBody>
      </p:sp>
      <p:sp>
        <p:nvSpPr>
          <p:cNvPr id="137997" name="Text Box 781"/>
          <p:cNvSpPr txBox="1">
            <a:spLocks noChangeArrowheads="1"/>
          </p:cNvSpPr>
          <p:nvPr/>
        </p:nvSpPr>
        <p:spPr bwMode="auto">
          <a:xfrm>
            <a:off x="5181600" y="5334000"/>
            <a:ext cx="7620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US"/>
          </a:p>
        </p:txBody>
      </p:sp>
      <p:sp>
        <p:nvSpPr>
          <p:cNvPr id="137998" name="Text Box 782"/>
          <p:cNvSpPr txBox="1">
            <a:spLocks noChangeArrowheads="1"/>
          </p:cNvSpPr>
          <p:nvPr/>
        </p:nvSpPr>
        <p:spPr bwMode="auto">
          <a:xfrm>
            <a:off x="5029200" y="1447800"/>
            <a:ext cx="1143000" cy="47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500"/>
              <a:t>50 ft.</a:t>
            </a:r>
          </a:p>
        </p:txBody>
      </p:sp>
      <p:sp>
        <p:nvSpPr>
          <p:cNvPr id="137999" name="Text Box 783"/>
          <p:cNvSpPr txBox="1">
            <a:spLocks noChangeArrowheads="1"/>
          </p:cNvSpPr>
          <p:nvPr/>
        </p:nvSpPr>
        <p:spPr bwMode="auto">
          <a:xfrm>
            <a:off x="5105400" y="4267200"/>
            <a:ext cx="914400" cy="47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500"/>
              <a:t>20 ft.</a:t>
            </a:r>
          </a:p>
        </p:txBody>
      </p:sp>
      <p:sp>
        <p:nvSpPr>
          <p:cNvPr id="138000" name="Text Box 784"/>
          <p:cNvSpPr txBox="1">
            <a:spLocks noChangeArrowheads="1"/>
          </p:cNvSpPr>
          <p:nvPr/>
        </p:nvSpPr>
        <p:spPr bwMode="auto">
          <a:xfrm>
            <a:off x="5029200" y="3352800"/>
            <a:ext cx="1143000" cy="47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500"/>
              <a:t>30 ft.</a:t>
            </a:r>
          </a:p>
        </p:txBody>
      </p:sp>
      <p:sp>
        <p:nvSpPr>
          <p:cNvPr id="138001" name="Text Box 785"/>
          <p:cNvSpPr txBox="1">
            <a:spLocks noChangeArrowheads="1"/>
          </p:cNvSpPr>
          <p:nvPr/>
        </p:nvSpPr>
        <p:spPr bwMode="auto">
          <a:xfrm>
            <a:off x="5029200" y="2438400"/>
            <a:ext cx="1143000" cy="47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500"/>
              <a:t>40 ft.</a:t>
            </a:r>
          </a:p>
        </p:txBody>
      </p:sp>
      <p:sp>
        <p:nvSpPr>
          <p:cNvPr id="138002" name="Text Box 786"/>
          <p:cNvSpPr txBox="1">
            <a:spLocks noChangeArrowheads="1"/>
          </p:cNvSpPr>
          <p:nvPr/>
        </p:nvSpPr>
        <p:spPr bwMode="auto">
          <a:xfrm>
            <a:off x="5105400" y="5029200"/>
            <a:ext cx="1143000" cy="47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500"/>
              <a:t>10 ft.</a:t>
            </a:r>
          </a:p>
        </p:txBody>
      </p:sp>
      <p:sp>
        <p:nvSpPr>
          <p:cNvPr id="138003" name="Text Box 787"/>
          <p:cNvSpPr txBox="1">
            <a:spLocks noChangeArrowheads="1"/>
          </p:cNvSpPr>
          <p:nvPr/>
        </p:nvSpPr>
        <p:spPr bwMode="auto">
          <a:xfrm>
            <a:off x="5105400" y="457200"/>
            <a:ext cx="1143000" cy="47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500"/>
              <a:t>60 ft.</a:t>
            </a:r>
          </a:p>
        </p:txBody>
      </p:sp>
      <p:sp>
        <p:nvSpPr>
          <p:cNvPr id="138004" name="Text Box 788"/>
          <p:cNvSpPr txBox="1">
            <a:spLocks noChangeArrowheads="1"/>
          </p:cNvSpPr>
          <p:nvPr/>
        </p:nvSpPr>
        <p:spPr bwMode="auto">
          <a:xfrm>
            <a:off x="3200400" y="6369050"/>
            <a:ext cx="2286000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600"/>
              <a:t>Launch Point</a:t>
            </a:r>
            <a:r>
              <a:rPr lang="en-US"/>
              <a:t> </a:t>
            </a:r>
          </a:p>
        </p:txBody>
      </p:sp>
      <p:sp>
        <p:nvSpPr>
          <p:cNvPr id="138005" name="Text Box 789"/>
          <p:cNvSpPr txBox="1">
            <a:spLocks noChangeArrowheads="1"/>
          </p:cNvSpPr>
          <p:nvPr/>
        </p:nvSpPr>
        <p:spPr bwMode="auto">
          <a:xfrm>
            <a:off x="1676400" y="5791200"/>
            <a:ext cx="1600200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600"/>
              <a:t>Left </a:t>
            </a:r>
          </a:p>
        </p:txBody>
      </p:sp>
      <p:sp>
        <p:nvSpPr>
          <p:cNvPr id="138006" name="Text Box 790"/>
          <p:cNvSpPr txBox="1">
            <a:spLocks noChangeArrowheads="1"/>
          </p:cNvSpPr>
          <p:nvPr/>
        </p:nvSpPr>
        <p:spPr bwMode="auto">
          <a:xfrm>
            <a:off x="6324600" y="5715000"/>
            <a:ext cx="1143000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600"/>
              <a:t>Right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8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381000" y="-228600"/>
            <a:ext cx="8510588" cy="1325563"/>
          </a:xfrm>
        </p:spPr>
        <p:txBody>
          <a:bodyPr/>
          <a:lstStyle/>
          <a:p>
            <a:r>
              <a:rPr lang="en-US" b="1"/>
              <a:t>Graph </a:t>
            </a:r>
          </a:p>
        </p:txBody>
      </p:sp>
      <p:graphicFrame>
        <p:nvGraphicFramePr>
          <p:cNvPr id="142340" name="Object 4"/>
          <p:cNvGraphicFramePr>
            <a:graphicFrameLocks noChangeAspect="1"/>
          </p:cNvGraphicFramePr>
          <p:nvPr>
            <p:ph idx="1"/>
          </p:nvPr>
        </p:nvGraphicFramePr>
        <p:xfrm>
          <a:off x="533400" y="1066800"/>
          <a:ext cx="8229600" cy="5489575"/>
        </p:xfrm>
        <a:graphic>
          <a:graphicData uri="http://schemas.openxmlformats.org/presentationml/2006/ole">
            <p:oleObj spid="_x0000_s1026" name="Chart" r:id="rId3" imgW="6096075" imgH="4067089" progId="MSGraph.Chart.8">
              <p:embed followColorScheme="full"/>
            </p:oleObj>
          </a:graphicData>
        </a:graphic>
      </p:graphicFrame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381000" y="0"/>
            <a:ext cx="8510588" cy="1325563"/>
          </a:xfrm>
        </p:spPr>
        <p:txBody>
          <a:bodyPr/>
          <a:lstStyle/>
          <a:p>
            <a:r>
              <a:rPr lang="en-US" b="1"/>
              <a:t>Refine</a:t>
            </a:r>
          </a:p>
        </p:txBody>
      </p:sp>
      <p:sp>
        <p:nvSpPr>
          <p:cNvPr id="73731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304800" y="1143000"/>
            <a:ext cx="8839200" cy="5410200"/>
          </a:xfrm>
        </p:spPr>
        <p:txBody>
          <a:bodyPr/>
          <a:lstStyle/>
          <a:p>
            <a:pPr>
              <a:buClr>
                <a:schemeClr val="tx1"/>
              </a:buClr>
            </a:pPr>
            <a:endParaRPr lang="en-US" sz="2600">
              <a:effectLst/>
            </a:endParaRPr>
          </a:p>
          <a:p>
            <a:pPr>
              <a:buClr>
                <a:schemeClr val="tx1"/>
              </a:buClr>
            </a:pPr>
            <a:r>
              <a:rPr lang="en-US" sz="2600">
                <a:effectLst/>
              </a:rPr>
              <a:t>Way to measure trajectory angle</a:t>
            </a:r>
          </a:p>
          <a:p>
            <a:pPr>
              <a:buClr>
                <a:schemeClr val="tx1"/>
              </a:buClr>
              <a:buFont typeface="Wingdings" pitchFamily="2" charset="2"/>
              <a:buChar char="Ø"/>
            </a:pPr>
            <a:r>
              <a:rPr lang="en-US" sz="2600">
                <a:effectLst/>
              </a:rPr>
              <a:t>Provided easier way to measure angle</a:t>
            </a:r>
          </a:p>
          <a:p>
            <a:pPr>
              <a:buClr>
                <a:schemeClr val="tx1"/>
              </a:buClr>
              <a:buFont typeface="Wingdings" pitchFamily="2" charset="2"/>
              <a:buChar char="Ø"/>
            </a:pPr>
            <a:endParaRPr lang="en-US" sz="2600">
              <a:effectLst/>
            </a:endParaRPr>
          </a:p>
          <a:p>
            <a:pPr>
              <a:buClr>
                <a:schemeClr val="tx1"/>
              </a:buClr>
            </a:pPr>
            <a:r>
              <a:rPr lang="en-US" sz="2600">
                <a:effectLst/>
              </a:rPr>
              <a:t>Thickness of wood</a:t>
            </a:r>
          </a:p>
          <a:p>
            <a:pPr>
              <a:buClr>
                <a:schemeClr val="tx1"/>
              </a:buClr>
              <a:buFont typeface="Wingdings" pitchFamily="2" charset="2"/>
              <a:buChar char="Ø"/>
            </a:pPr>
            <a:r>
              <a:rPr lang="en-US" sz="2600">
                <a:effectLst/>
              </a:rPr>
              <a:t>Provided stability and reliability</a:t>
            </a:r>
            <a:r>
              <a:rPr lang="en-US" sz="2600"/>
              <a:t> </a:t>
            </a:r>
          </a:p>
          <a:p>
            <a:pPr>
              <a:buClr>
                <a:schemeClr val="tx1"/>
              </a:buClr>
              <a:buFont typeface="Wingdings" pitchFamily="2" charset="2"/>
              <a:buChar char="Ø"/>
            </a:pPr>
            <a:endParaRPr lang="en-US" sz="2600"/>
          </a:p>
          <a:p>
            <a:pPr>
              <a:buClr>
                <a:schemeClr val="tx1"/>
              </a:buClr>
            </a:pPr>
            <a:r>
              <a:rPr lang="en-US" sz="2600">
                <a:effectLst/>
              </a:rPr>
              <a:t>Center of Gravity</a:t>
            </a:r>
          </a:p>
          <a:p>
            <a:pPr>
              <a:buClr>
                <a:schemeClr val="tx1"/>
              </a:buClr>
              <a:buFont typeface="Wingdings" pitchFamily="2" charset="2"/>
              <a:buChar char="Ø"/>
            </a:pPr>
            <a:r>
              <a:rPr lang="en-US" sz="2600">
                <a:effectLst/>
              </a:rPr>
              <a:t> Stopped it from tipping over</a:t>
            </a:r>
          </a:p>
          <a:p>
            <a:pPr>
              <a:buClr>
                <a:schemeClr val="tx1"/>
              </a:buClr>
              <a:buFont typeface="Wingdings" pitchFamily="2" charset="2"/>
              <a:buChar char="Ø"/>
            </a:pPr>
            <a:endParaRPr lang="en-US" sz="2600">
              <a:effectLst/>
            </a:endParaRPr>
          </a:p>
          <a:p>
            <a:pPr>
              <a:buClr>
                <a:schemeClr val="tx1"/>
              </a:buClr>
            </a:pPr>
            <a:endParaRPr lang="en-US" sz="2600">
              <a:effectLst/>
            </a:endParaRPr>
          </a:p>
          <a:p>
            <a:pPr>
              <a:buClr>
                <a:schemeClr val="tx1"/>
              </a:buClr>
              <a:buFont typeface="Wingdings" pitchFamily="2" charset="2"/>
              <a:buNone/>
            </a:pPr>
            <a:endParaRPr lang="en-US" sz="2600">
              <a:effectLst/>
            </a:endParaRPr>
          </a:p>
          <a:p>
            <a:pPr>
              <a:buClr>
                <a:schemeClr val="tx1"/>
              </a:buClr>
            </a:pPr>
            <a:endParaRPr lang="en-US">
              <a:effectLst/>
            </a:endParaRPr>
          </a:p>
          <a:p>
            <a:pPr>
              <a:buClr>
                <a:schemeClr val="tx1"/>
              </a:buClr>
            </a:pPr>
            <a:endParaRPr lang="en-US">
              <a:effectLst/>
            </a:endParaRPr>
          </a:p>
          <a:p>
            <a:pPr>
              <a:buClr>
                <a:schemeClr val="tx1"/>
              </a:buClr>
              <a:buFont typeface="Wingdings" pitchFamily="2" charset="2"/>
              <a:buChar char="Ø"/>
            </a:pPr>
            <a:endParaRPr lang="en-US">
              <a:effectLst/>
            </a:endParaRPr>
          </a:p>
          <a:p>
            <a:pPr>
              <a:buClr>
                <a:schemeClr val="tx1"/>
              </a:buClr>
              <a:buFontTx/>
              <a:buNone/>
            </a:pPr>
            <a:endParaRPr lang="en-US">
              <a:effectLst/>
            </a:endParaRPr>
          </a:p>
        </p:txBody>
      </p:sp>
      <p:pic>
        <p:nvPicPr>
          <p:cNvPr id="73733" name="Picture 5" descr="catapult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43600" y="3341688"/>
            <a:ext cx="2809875" cy="260826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304800" y="228600"/>
            <a:ext cx="8510588" cy="1325563"/>
          </a:xfrm>
        </p:spPr>
        <p:txBody>
          <a:bodyPr/>
          <a:lstStyle/>
          <a:p>
            <a:r>
              <a:rPr lang="en-US" b="1"/>
              <a:t>Lessons Learned</a:t>
            </a:r>
          </a:p>
        </p:txBody>
      </p:sp>
      <p:sp>
        <p:nvSpPr>
          <p:cNvPr id="74755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228600" y="2133600"/>
            <a:ext cx="8540750" cy="4422775"/>
          </a:xfrm>
        </p:spPr>
        <p:txBody>
          <a:bodyPr/>
          <a:lstStyle/>
          <a:p>
            <a:pPr>
              <a:buFontTx/>
              <a:buNone/>
            </a:pPr>
            <a:r>
              <a:rPr lang="en-US">
                <a:effectLst/>
              </a:rPr>
              <a:t>-  Be open to new ideas</a:t>
            </a:r>
          </a:p>
          <a:p>
            <a:pPr>
              <a:buFontTx/>
              <a:buNone/>
            </a:pPr>
            <a:r>
              <a:rPr lang="en-US">
                <a:effectLst/>
              </a:rPr>
              <a:t>-  More people, easier to get tasks done</a:t>
            </a:r>
          </a:p>
          <a:p>
            <a:pPr>
              <a:buFont typeface="Wingdings" pitchFamily="2" charset="2"/>
              <a:buNone/>
            </a:pPr>
            <a:r>
              <a:rPr lang="en-US">
                <a:effectLst/>
              </a:rPr>
              <a:t>-  Important to communicate with group</a:t>
            </a:r>
          </a:p>
          <a:p>
            <a:pPr>
              <a:buFontTx/>
              <a:buNone/>
            </a:pPr>
            <a:r>
              <a:rPr lang="en-US">
                <a:effectLst/>
              </a:rPr>
              <a:t>-  Requires corporation and hard work</a:t>
            </a:r>
          </a:p>
          <a:p>
            <a:pPr>
              <a:buFontTx/>
              <a:buChar char="-"/>
            </a:pPr>
            <a:endParaRPr lang="en-US">
              <a:effectLst/>
            </a:endParaRPr>
          </a:p>
          <a:p>
            <a:pPr>
              <a:buFontTx/>
              <a:buChar char="-"/>
            </a:pPr>
            <a:endParaRPr lang="en-US"/>
          </a:p>
          <a:p>
            <a:pPr>
              <a:buFontTx/>
              <a:buChar char="-"/>
            </a:pPr>
            <a:endParaRPr lang="en-US"/>
          </a:p>
          <a:p>
            <a:pPr>
              <a:buFontTx/>
              <a:buChar char="-"/>
            </a:pPr>
            <a:endParaRPr lang="en-US"/>
          </a:p>
        </p:txBody>
      </p:sp>
      <p:pic>
        <p:nvPicPr>
          <p:cNvPr id="74756" name="Picture 4" descr="MCj04417320000[1]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05600" y="4800600"/>
            <a:ext cx="1600200" cy="16002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b="1">
                <a:solidFill>
                  <a:srgbClr val="000000"/>
                </a:solidFill>
              </a:rPr>
              <a:t>Avani’s </a:t>
            </a:r>
            <a:r>
              <a:rPr lang="en-US" b="1"/>
              <a:t>Solution</a:t>
            </a:r>
            <a:r>
              <a:rPr lang="en-US"/>
              <a:t> </a:t>
            </a:r>
          </a:p>
        </p:txBody>
      </p:sp>
      <p:graphicFrame>
        <p:nvGraphicFramePr>
          <p:cNvPr id="53285" name="Group 37"/>
          <p:cNvGraphicFramePr>
            <a:graphicFrameLocks noGrp="1"/>
          </p:cNvGraphicFramePr>
          <p:nvPr>
            <p:ph idx="1"/>
          </p:nvPr>
        </p:nvGraphicFramePr>
        <p:xfrm>
          <a:off x="301625" y="1676400"/>
          <a:ext cx="8540750" cy="4422775"/>
        </p:xfrm>
        <a:graphic>
          <a:graphicData uri="http://schemas.openxmlformats.org/drawingml/2006/table">
            <a:tbl>
              <a:tblPr/>
              <a:tblGrid>
                <a:gridCol w="3889375"/>
                <a:gridCol w="4651375"/>
              </a:tblGrid>
              <a:tr h="819150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3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Pros+</a:t>
                      </a:r>
                      <a:endParaRPr kumimoji="0" lang="en-US" sz="3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3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Cons-</a:t>
                      </a:r>
                      <a:endParaRPr kumimoji="0" lang="en-US" sz="3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03625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+ Dimensioned                                            </a:t>
                      </a: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+ Spring drawn</a:t>
                      </a: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+ Base is 24 x 24</a:t>
                      </a: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+ Has scale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 Parts not drawn separately</a:t>
                      </a: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 Over dimensioned</a:t>
                      </a: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 Arm has no support</a:t>
                      </a: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 No angle on arm</a:t>
                      </a: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 Hard to follow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4800" b="1"/>
              <a:t>Summary</a:t>
            </a:r>
          </a:p>
        </p:txBody>
      </p:sp>
      <p:sp>
        <p:nvSpPr>
          <p:cNvPr id="75779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304800" y="1676400"/>
            <a:ext cx="8540750" cy="4422775"/>
          </a:xfrm>
        </p:spPr>
        <p:txBody>
          <a:bodyPr/>
          <a:lstStyle/>
          <a:p>
            <a:pPr>
              <a:buFontTx/>
              <a:buNone/>
            </a:pPr>
            <a:endParaRPr lang="en-US">
              <a:effectLst/>
            </a:endParaRPr>
          </a:p>
          <a:p>
            <a:pPr>
              <a:buFontTx/>
              <a:buNone/>
            </a:pPr>
            <a:r>
              <a:rPr lang="en-US">
                <a:effectLst/>
              </a:rPr>
              <a:t>- Gave chance to interact with people </a:t>
            </a:r>
          </a:p>
          <a:p>
            <a:pPr>
              <a:buFontTx/>
              <a:buNone/>
            </a:pPr>
            <a:r>
              <a:rPr lang="en-US">
                <a:effectLst/>
              </a:rPr>
              <a:t>- Build trust among team members </a:t>
            </a:r>
          </a:p>
          <a:p>
            <a:pPr>
              <a:buFontTx/>
              <a:buNone/>
            </a:pPr>
            <a:r>
              <a:rPr lang="en-US">
                <a:effectLst/>
              </a:rPr>
              <a:t>- Ready for “real” world </a:t>
            </a:r>
          </a:p>
          <a:p>
            <a:pPr>
              <a:buFontTx/>
              <a:buNone/>
            </a:pPr>
            <a:r>
              <a:rPr lang="en-US">
                <a:effectLst/>
              </a:rPr>
              <a:t>- Building was hardest part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b="1"/>
              <a:t>Final Pictures</a:t>
            </a:r>
          </a:p>
        </p:txBody>
      </p:sp>
      <p:pic>
        <p:nvPicPr>
          <p:cNvPr id="95236" name="Picture 4" descr="DSC0043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43400" y="3048000"/>
            <a:ext cx="4495800" cy="3373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5237" name="Picture 5" descr="DSC0043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4800" y="1219200"/>
            <a:ext cx="4648200" cy="3487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1076" name="Picture 4" descr="DSC0044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304800"/>
            <a:ext cx="4352925" cy="3265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1077" name="Picture 5" descr="DSC0043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76800" y="457200"/>
            <a:ext cx="4124325" cy="3094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1078" name="Picture 6" descr="DSC00439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371600" y="3429000"/>
            <a:ext cx="4162425" cy="3122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420" name="Picture 4" descr="Avani's Sketch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2000" y="533400"/>
            <a:ext cx="7667625" cy="5886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b="1"/>
              <a:t>Kyle’s Solution</a:t>
            </a:r>
          </a:p>
        </p:txBody>
      </p:sp>
      <p:graphicFrame>
        <p:nvGraphicFramePr>
          <p:cNvPr id="55331" name="Group 35"/>
          <p:cNvGraphicFramePr>
            <a:graphicFrameLocks noGrp="1"/>
          </p:cNvGraphicFramePr>
          <p:nvPr>
            <p:ph idx="1"/>
          </p:nvPr>
        </p:nvGraphicFramePr>
        <p:xfrm>
          <a:off x="301625" y="1676400"/>
          <a:ext cx="8540750" cy="4422776"/>
        </p:xfrm>
        <a:graphic>
          <a:graphicData uri="http://schemas.openxmlformats.org/drawingml/2006/table">
            <a:tbl>
              <a:tblPr/>
              <a:tblGrid>
                <a:gridCol w="4270375"/>
                <a:gridCol w="4270375"/>
              </a:tblGrid>
              <a:tr h="738188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3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Pros +</a:t>
                      </a:r>
                      <a:endParaRPr kumimoji="0" lang="en-US" sz="3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3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Cons-</a:t>
                      </a:r>
                      <a:endParaRPr kumimoji="0" lang="en-US" sz="3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84588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+ Stable</a:t>
                      </a: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+ Parts shown separately </a:t>
                      </a: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+ Drawn in pencil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 No straight lines</a:t>
                      </a: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 Costly</a:t>
                      </a: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 Sloppy</a:t>
                      </a: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 Some parts dimensioned </a:t>
                      </a: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 Bowl not dimensioned</a:t>
                      </a: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 Hard to build</a:t>
                      </a: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 Long arm</a:t>
                      </a:r>
                      <a:endParaRPr kumimoji="0" lang="en-US" sz="2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588" name="Picture 4" descr="Kyle's Sketch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600" y="228600"/>
            <a:ext cx="5867400" cy="4792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7589" name="Picture 5" descr="Kyle's Sketch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19600" y="3370263"/>
            <a:ext cx="4543425" cy="3487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b="1"/>
              <a:t>Brian’s Solution</a:t>
            </a:r>
          </a:p>
        </p:txBody>
      </p:sp>
      <p:graphicFrame>
        <p:nvGraphicFramePr>
          <p:cNvPr id="56355" name="Group 35"/>
          <p:cNvGraphicFramePr>
            <a:graphicFrameLocks noGrp="1"/>
          </p:cNvGraphicFramePr>
          <p:nvPr>
            <p:ph idx="1"/>
          </p:nvPr>
        </p:nvGraphicFramePr>
        <p:xfrm>
          <a:off x="301625" y="1676400"/>
          <a:ext cx="8540750" cy="4422776"/>
        </p:xfrm>
        <a:graphic>
          <a:graphicData uri="http://schemas.openxmlformats.org/drawingml/2006/table">
            <a:tbl>
              <a:tblPr/>
              <a:tblGrid>
                <a:gridCol w="4194175"/>
                <a:gridCol w="4346575"/>
              </a:tblGrid>
              <a:tr h="738188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3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Pros+</a:t>
                      </a:r>
                      <a:endParaRPr kumimoji="0" lang="en-US" sz="3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3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Cons-</a:t>
                      </a:r>
                      <a:endParaRPr kumimoji="0" lang="en-US" sz="3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84588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+ Drawn in pencil</a:t>
                      </a: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+ Describes what each part does</a:t>
                      </a: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+ Holes dimensioned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 Sloppy </a:t>
                      </a: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 Hard to follow</a:t>
                      </a: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 No scale</a:t>
                      </a: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 No straight lines</a:t>
                      </a: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 Some parts dimensioned</a:t>
                      </a: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 No angle on arm</a:t>
                      </a:r>
                      <a:endParaRPr kumimoji="0" lang="en-US" sz="2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636" name="Picture 4" descr="Brian's Sketch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8200" y="1757363"/>
            <a:ext cx="4267200" cy="3278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9637" name="Picture 5" descr="Brian's Sketch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2400" y="533400"/>
            <a:ext cx="4211638" cy="548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54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b="1"/>
              <a:t>Hybrid Solution</a:t>
            </a:r>
            <a:r>
              <a:rPr lang="en-US"/>
              <a:t> </a:t>
            </a:r>
          </a:p>
        </p:txBody>
      </p:sp>
      <p:graphicFrame>
        <p:nvGraphicFramePr>
          <p:cNvPr id="125990" name="Group 38"/>
          <p:cNvGraphicFramePr>
            <a:graphicFrameLocks noGrp="1"/>
          </p:cNvGraphicFramePr>
          <p:nvPr>
            <p:ph idx="1"/>
          </p:nvPr>
        </p:nvGraphicFramePr>
        <p:xfrm>
          <a:off x="301625" y="1676400"/>
          <a:ext cx="8540750" cy="4422775"/>
        </p:xfrm>
        <a:graphic>
          <a:graphicData uri="http://schemas.openxmlformats.org/drawingml/2006/table">
            <a:tbl>
              <a:tblPr/>
              <a:tblGrid>
                <a:gridCol w="4270375"/>
                <a:gridCol w="4270375"/>
              </a:tblGrid>
              <a:tr h="815975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3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Pros (+) </a:t>
                      </a:r>
                      <a:endParaRPr kumimoji="0" lang="en-US" sz="3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3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Cons (-) </a:t>
                      </a:r>
                      <a:endParaRPr kumimoji="0" lang="en-US" sz="3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06800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+ Trajectory angle measured</a:t>
                      </a: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+ Meets all criteria and constraints</a:t>
                      </a: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+ Fully dimensioned</a:t>
                      </a: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+ Neat</a:t>
                      </a: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+ Strong, durable</a:t>
                      </a:r>
                      <a:endParaRPr kumimoji="0" lang="en-US" sz="2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 Long time to get right</a:t>
                      </a:r>
                      <a:endParaRPr kumimoji="0" lang="en-US" sz="2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8005" name="Picture 5" descr="CCF05192010_0000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8200" y="381000"/>
            <a:ext cx="7556500" cy="580072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750</Words>
  <Application>Microsoft Office PowerPoint</Application>
  <PresentationFormat>On-screen Show (4:3)</PresentationFormat>
  <Paragraphs>296</Paragraphs>
  <Slides>22</Slides>
  <Notes>14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4" baseType="lpstr">
      <vt:lpstr>Office Theme</vt:lpstr>
      <vt:lpstr>Microsoft Graph Chart</vt:lpstr>
      <vt:lpstr>Slide 1</vt:lpstr>
      <vt:lpstr>Avani’s Solution </vt:lpstr>
      <vt:lpstr>Slide 3</vt:lpstr>
      <vt:lpstr>Kyle’s Solution</vt:lpstr>
      <vt:lpstr>Slide 5</vt:lpstr>
      <vt:lpstr>Brian’s Solution</vt:lpstr>
      <vt:lpstr>Slide 7</vt:lpstr>
      <vt:lpstr>Hybrid Solution </vt:lpstr>
      <vt:lpstr>Slide 9</vt:lpstr>
      <vt:lpstr>Design Proposal- Design Matrix</vt:lpstr>
      <vt:lpstr>Design Proposal–Bill of Materials</vt:lpstr>
      <vt:lpstr>Build Process</vt:lpstr>
      <vt:lpstr>(Cont.)</vt:lpstr>
      <vt:lpstr>Prototype</vt:lpstr>
      <vt:lpstr>Test and Monitor</vt:lpstr>
      <vt:lpstr>Slide 16</vt:lpstr>
      <vt:lpstr>Graph </vt:lpstr>
      <vt:lpstr>Refine</vt:lpstr>
      <vt:lpstr>Lessons Learned</vt:lpstr>
      <vt:lpstr>Summary</vt:lpstr>
      <vt:lpstr>Final Pictures</vt:lpstr>
      <vt:lpstr>Slide 22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Avani</dc:creator>
  <cp:lastModifiedBy>Avani</cp:lastModifiedBy>
  <cp:revision>1</cp:revision>
  <dcterms:created xsi:type="dcterms:W3CDTF">2012-05-21T03:29:29Z</dcterms:created>
  <dcterms:modified xsi:type="dcterms:W3CDTF">2012-05-21T03:29:58Z</dcterms:modified>
</cp:coreProperties>
</file>